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1" r:id="rId6"/>
    <p:sldId id="262" r:id="rId7"/>
    <p:sldId id="263" r:id="rId8"/>
    <p:sldId id="271" r:id="rId9"/>
    <p:sldId id="272" r:id="rId10"/>
    <p:sldId id="273" r:id="rId11"/>
    <p:sldId id="274" r:id="rId12"/>
    <p:sldId id="275"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20865-A343-423D-B2F7-DA7DBFD32139}" type="datetimeFigureOut">
              <a:rPr lang="nl-NL" smtClean="0"/>
              <a:t>30-1-2023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340D1E-C77D-4D14-801A-7252318248D2}" type="slidenum">
              <a:rPr lang="nl-NL" smtClean="0"/>
              <a:t>‹nr.›</a:t>
            </a:fld>
            <a:endParaRPr lang="nl-NL"/>
          </a:p>
        </p:txBody>
      </p:sp>
    </p:spTree>
    <p:extLst>
      <p:ext uri="{BB962C8B-B14F-4D97-AF65-F5344CB8AC3E}">
        <p14:creationId xmlns:p14="http://schemas.microsoft.com/office/powerpoint/2010/main" val="579142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81E5B274-C9A9-47F8-A684-E793CDF23BCB}" type="datetimeFigureOut">
              <a:rPr lang="nl-NL" smtClean="0"/>
              <a:t>30-1-2023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8B51F80-8DB6-47B9-8458-C4765B5B7524}" type="slidenum">
              <a:rPr lang="nl-NL" smtClean="0"/>
              <a:t>‹nr.›</a:t>
            </a:fld>
            <a:endParaRPr lang="nl-NL"/>
          </a:p>
        </p:txBody>
      </p:sp>
    </p:spTree>
    <p:extLst>
      <p:ext uri="{BB962C8B-B14F-4D97-AF65-F5344CB8AC3E}">
        <p14:creationId xmlns:p14="http://schemas.microsoft.com/office/powerpoint/2010/main" val="2927360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1E5B274-C9A9-47F8-A684-E793CDF23BCB}" type="datetimeFigureOut">
              <a:rPr lang="nl-NL" smtClean="0"/>
              <a:t>30-1-2023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8B51F80-8DB6-47B9-8458-C4765B5B7524}" type="slidenum">
              <a:rPr lang="nl-NL" smtClean="0"/>
              <a:t>‹nr.›</a:t>
            </a:fld>
            <a:endParaRPr lang="nl-NL"/>
          </a:p>
        </p:txBody>
      </p:sp>
    </p:spTree>
    <p:extLst>
      <p:ext uri="{BB962C8B-B14F-4D97-AF65-F5344CB8AC3E}">
        <p14:creationId xmlns:p14="http://schemas.microsoft.com/office/powerpoint/2010/main" val="4256637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1E5B274-C9A9-47F8-A684-E793CDF23BCB}" type="datetimeFigureOut">
              <a:rPr lang="nl-NL" smtClean="0"/>
              <a:t>30-1-2023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8B51F80-8DB6-47B9-8458-C4765B5B7524}" type="slidenum">
              <a:rPr lang="nl-NL" smtClean="0"/>
              <a:t>‹nr.›</a:t>
            </a:fld>
            <a:endParaRPr lang="nl-NL"/>
          </a:p>
        </p:txBody>
      </p:sp>
    </p:spTree>
    <p:extLst>
      <p:ext uri="{BB962C8B-B14F-4D97-AF65-F5344CB8AC3E}">
        <p14:creationId xmlns:p14="http://schemas.microsoft.com/office/powerpoint/2010/main" val="3659006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1E5B274-C9A9-47F8-A684-E793CDF23BCB}" type="datetimeFigureOut">
              <a:rPr lang="nl-NL" smtClean="0"/>
              <a:t>30-1-2023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8B51F80-8DB6-47B9-8458-C4765B5B7524}" type="slidenum">
              <a:rPr lang="nl-NL" smtClean="0"/>
              <a:t>‹nr.›</a:t>
            </a:fld>
            <a:endParaRPr lang="nl-NL"/>
          </a:p>
        </p:txBody>
      </p:sp>
    </p:spTree>
    <p:extLst>
      <p:ext uri="{BB962C8B-B14F-4D97-AF65-F5344CB8AC3E}">
        <p14:creationId xmlns:p14="http://schemas.microsoft.com/office/powerpoint/2010/main" val="2531757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81E5B274-C9A9-47F8-A684-E793CDF23BCB}" type="datetimeFigureOut">
              <a:rPr lang="nl-NL" smtClean="0"/>
              <a:t>30-1-2023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8B51F80-8DB6-47B9-8458-C4765B5B7524}" type="slidenum">
              <a:rPr lang="nl-NL" smtClean="0"/>
              <a:t>‹nr.›</a:t>
            </a:fld>
            <a:endParaRPr lang="nl-NL"/>
          </a:p>
        </p:txBody>
      </p:sp>
    </p:spTree>
    <p:extLst>
      <p:ext uri="{BB962C8B-B14F-4D97-AF65-F5344CB8AC3E}">
        <p14:creationId xmlns:p14="http://schemas.microsoft.com/office/powerpoint/2010/main" val="2359561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81E5B274-C9A9-47F8-A684-E793CDF23BCB}" type="datetimeFigureOut">
              <a:rPr lang="nl-NL" smtClean="0"/>
              <a:t>30-1-2023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8B51F80-8DB6-47B9-8458-C4765B5B7524}" type="slidenum">
              <a:rPr lang="nl-NL" smtClean="0"/>
              <a:t>‹nr.›</a:t>
            </a:fld>
            <a:endParaRPr lang="nl-NL"/>
          </a:p>
        </p:txBody>
      </p:sp>
    </p:spTree>
    <p:extLst>
      <p:ext uri="{BB962C8B-B14F-4D97-AF65-F5344CB8AC3E}">
        <p14:creationId xmlns:p14="http://schemas.microsoft.com/office/powerpoint/2010/main" val="1168136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81E5B274-C9A9-47F8-A684-E793CDF23BCB}" type="datetimeFigureOut">
              <a:rPr lang="nl-NL" smtClean="0"/>
              <a:t>30-1-2023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8B51F80-8DB6-47B9-8458-C4765B5B7524}" type="slidenum">
              <a:rPr lang="nl-NL" smtClean="0"/>
              <a:t>‹nr.›</a:t>
            </a:fld>
            <a:endParaRPr lang="nl-NL"/>
          </a:p>
        </p:txBody>
      </p:sp>
    </p:spTree>
    <p:extLst>
      <p:ext uri="{BB962C8B-B14F-4D97-AF65-F5344CB8AC3E}">
        <p14:creationId xmlns:p14="http://schemas.microsoft.com/office/powerpoint/2010/main" val="2498813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81E5B274-C9A9-47F8-A684-E793CDF23BCB}" type="datetimeFigureOut">
              <a:rPr lang="nl-NL" smtClean="0"/>
              <a:t>30-1-2023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8B51F80-8DB6-47B9-8458-C4765B5B7524}" type="slidenum">
              <a:rPr lang="nl-NL" smtClean="0"/>
              <a:t>‹nr.›</a:t>
            </a:fld>
            <a:endParaRPr lang="nl-NL"/>
          </a:p>
        </p:txBody>
      </p:sp>
    </p:spTree>
    <p:extLst>
      <p:ext uri="{BB962C8B-B14F-4D97-AF65-F5344CB8AC3E}">
        <p14:creationId xmlns:p14="http://schemas.microsoft.com/office/powerpoint/2010/main" val="4192890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1E5B274-C9A9-47F8-A684-E793CDF23BCB}" type="datetimeFigureOut">
              <a:rPr lang="nl-NL" smtClean="0"/>
              <a:t>30-1-2023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8B51F80-8DB6-47B9-8458-C4765B5B7524}" type="slidenum">
              <a:rPr lang="nl-NL" smtClean="0"/>
              <a:t>‹nr.›</a:t>
            </a:fld>
            <a:endParaRPr lang="nl-NL"/>
          </a:p>
        </p:txBody>
      </p:sp>
    </p:spTree>
    <p:extLst>
      <p:ext uri="{BB962C8B-B14F-4D97-AF65-F5344CB8AC3E}">
        <p14:creationId xmlns:p14="http://schemas.microsoft.com/office/powerpoint/2010/main" val="4008650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81E5B274-C9A9-47F8-A684-E793CDF23BCB}" type="datetimeFigureOut">
              <a:rPr lang="nl-NL" smtClean="0"/>
              <a:t>30-1-2023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8B51F80-8DB6-47B9-8458-C4765B5B7524}" type="slidenum">
              <a:rPr lang="nl-NL" smtClean="0"/>
              <a:t>‹nr.›</a:t>
            </a:fld>
            <a:endParaRPr lang="nl-NL"/>
          </a:p>
        </p:txBody>
      </p:sp>
    </p:spTree>
    <p:extLst>
      <p:ext uri="{BB962C8B-B14F-4D97-AF65-F5344CB8AC3E}">
        <p14:creationId xmlns:p14="http://schemas.microsoft.com/office/powerpoint/2010/main" val="4264566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81E5B274-C9A9-47F8-A684-E793CDF23BCB}" type="datetimeFigureOut">
              <a:rPr lang="nl-NL" smtClean="0"/>
              <a:t>30-1-2023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8B51F80-8DB6-47B9-8458-C4765B5B7524}" type="slidenum">
              <a:rPr lang="nl-NL" smtClean="0"/>
              <a:t>‹nr.›</a:t>
            </a:fld>
            <a:endParaRPr lang="nl-NL"/>
          </a:p>
        </p:txBody>
      </p:sp>
    </p:spTree>
    <p:extLst>
      <p:ext uri="{BB962C8B-B14F-4D97-AF65-F5344CB8AC3E}">
        <p14:creationId xmlns:p14="http://schemas.microsoft.com/office/powerpoint/2010/main" val="1083679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5B274-C9A9-47F8-A684-E793CDF23BCB}" type="datetimeFigureOut">
              <a:rPr lang="nl-NL" smtClean="0"/>
              <a:t>30-1-2023</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51F80-8DB6-47B9-8458-C4765B5B7524}" type="slidenum">
              <a:rPr lang="nl-NL" smtClean="0"/>
              <a:t>‹nr.›</a:t>
            </a:fld>
            <a:endParaRPr lang="nl-NL"/>
          </a:p>
        </p:txBody>
      </p:sp>
    </p:spTree>
    <p:extLst>
      <p:ext uri="{BB962C8B-B14F-4D97-AF65-F5344CB8AC3E}">
        <p14:creationId xmlns:p14="http://schemas.microsoft.com/office/powerpoint/2010/main" val="953257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ontwikkelcentrum.nl/provisioning/VSPlayer.aspx?Mode=Preview&amp;id=OC-41156-2-39"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6nf4r9ZyQSg" TargetMode="External"/><Relationship Id="rId2" Type="http://schemas.openxmlformats.org/officeDocument/2006/relationships/hyperlink" Target="http://vogelvereniging-spijkenisse.nl/hoe-moet-je-nu-vogels-ringen/"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youtube.com/watch?v=THFfmZuIUy8"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kTjaLC9JTaw" TargetMode="External"/><Relationship Id="rId2" Type="http://schemas.openxmlformats.org/officeDocument/2006/relationships/hyperlink" Target="https://www.youtube.com/watch?v=ACARbIuqn4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UqSD3N_BH3Q"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ybAXRPXK-e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Vogel vangen en hanteren</a:t>
            </a:r>
          </a:p>
        </p:txBody>
      </p:sp>
      <p:sp>
        <p:nvSpPr>
          <p:cNvPr id="2" name="Tijdelijke aanduiding voor inhoud 1"/>
          <p:cNvSpPr>
            <a:spLocks noGrp="1"/>
          </p:cNvSpPr>
          <p:nvPr>
            <p:ph idx="1"/>
          </p:nvPr>
        </p:nvSpPr>
        <p:spPr/>
        <p:txBody>
          <a:bodyPr/>
          <a:lstStyle/>
          <a:p>
            <a:pPr marL="109728" indent="0">
              <a:buNone/>
            </a:pPr>
            <a:r>
              <a:rPr lang="nl-NL" dirty="0"/>
              <a:t>Met de hand of met eventuele hulpmiddelen</a:t>
            </a:r>
          </a:p>
          <a:p>
            <a:pPr marL="109728" indent="0">
              <a:buNone/>
            </a:pPr>
            <a:r>
              <a:rPr lang="nl-NL" dirty="0">
                <a:hlinkClick r:id="rId2"/>
              </a:rPr>
              <a:t>Film: van met netje</a:t>
            </a:r>
            <a:endParaRPr lang="nl-NL" dirty="0"/>
          </a:p>
          <a:p>
            <a:pPr marL="109728" indent="0">
              <a:buNone/>
            </a:pPr>
            <a:r>
              <a:rPr lang="nl-NL" dirty="0"/>
              <a:t>Waarom is het belangrijk dat je de vogel zo snel mogelijk vangt?</a:t>
            </a:r>
          </a:p>
          <a:p>
            <a:pPr marL="109728" indent="0">
              <a:buNone/>
            </a:pPr>
            <a:endParaRPr lang="nl-NL"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2206" y="3428512"/>
            <a:ext cx="2909656" cy="288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 y="3794272"/>
            <a:ext cx="3758386" cy="28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614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Voetring</a:t>
            </a:r>
            <a:endParaRPr lang="nl-NL" dirty="0"/>
          </a:p>
        </p:txBody>
      </p:sp>
      <p:sp>
        <p:nvSpPr>
          <p:cNvPr id="3" name="Tijdelijke aanduiding voor inhoud 2"/>
          <p:cNvSpPr>
            <a:spLocks noGrp="1"/>
          </p:cNvSpPr>
          <p:nvPr>
            <p:ph idx="1"/>
          </p:nvPr>
        </p:nvSpPr>
        <p:spPr/>
        <p:txBody>
          <a:bodyPr/>
          <a:lstStyle/>
          <a:p>
            <a:r>
              <a:rPr lang="nl-NL" b="1" u="sng" dirty="0"/>
              <a:t>Vaste</a:t>
            </a:r>
            <a:r>
              <a:rPr lang="nl-NL" dirty="0"/>
              <a:t> voetring:  kweek, dus geen wildvang</a:t>
            </a:r>
          </a:p>
          <a:p>
            <a:endParaRPr lang="nl-NL" dirty="0"/>
          </a:p>
          <a:p>
            <a:r>
              <a:rPr lang="nl-NL" dirty="0"/>
              <a:t>Tussen de 5 en 10 dagen.</a:t>
            </a:r>
          </a:p>
          <a:p>
            <a:endParaRPr lang="nl-NL" dirty="0"/>
          </a:p>
          <a:p>
            <a:r>
              <a:rPr lang="nl-NL" dirty="0">
                <a:hlinkClick r:id="rId2"/>
              </a:rPr>
              <a:t>http://vogelvereniging-spijkenisse.nl/hoe-moet-je-nu-vogels-ringen/</a:t>
            </a:r>
            <a:endParaRPr lang="nl-NL" dirty="0"/>
          </a:p>
          <a:p>
            <a:r>
              <a:rPr lang="nl-NL" dirty="0">
                <a:hlinkClick r:id="rId3"/>
              </a:rPr>
              <a:t>https://www.youtube.com/watch?v=6nf4r9ZyQSg</a:t>
            </a:r>
            <a:r>
              <a:rPr lang="nl-NL" dirty="0"/>
              <a:t> </a:t>
            </a:r>
          </a:p>
          <a:p>
            <a:endParaRPr lang="nl-NL" dirty="0"/>
          </a:p>
          <a:p>
            <a:endParaRPr lang="nl-NL" dirty="0"/>
          </a:p>
          <a:p>
            <a:endParaRPr lang="nl-NL" dirty="0"/>
          </a:p>
          <a:p>
            <a:endParaRPr lang="nl-NL" dirty="0"/>
          </a:p>
          <a:p>
            <a:endParaRPr lang="nl-NL" sz="2000" dirty="0"/>
          </a:p>
        </p:txBody>
      </p:sp>
      <p:pic>
        <p:nvPicPr>
          <p:cNvPr id="9218" name="Picture 2" descr="http://www.psittaciformes.nl/docs/park/03.255a_.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0992" y="205546"/>
            <a:ext cx="3707904" cy="2820343"/>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rotWithShape="1">
          <a:blip r:embed="rId5"/>
          <a:srcRect l="55965" t="20296" r="24619" b="33929"/>
          <a:stretch/>
        </p:blipFill>
        <p:spPr>
          <a:xfrm>
            <a:off x="10381524" y="4458211"/>
            <a:ext cx="1810476" cy="2399789"/>
          </a:xfrm>
          <a:prstGeom prst="rect">
            <a:avLst/>
          </a:prstGeom>
        </p:spPr>
      </p:pic>
      <p:pic>
        <p:nvPicPr>
          <p:cNvPr id="6" name="Afbeelding 5"/>
          <p:cNvPicPr>
            <a:picLocks noChangeAspect="1"/>
          </p:cNvPicPr>
          <p:nvPr/>
        </p:nvPicPr>
        <p:blipFill rotWithShape="1">
          <a:blip r:embed="rId5"/>
          <a:srcRect l="23945" t="53601" r="45800" b="15399"/>
          <a:stretch/>
        </p:blipFill>
        <p:spPr>
          <a:xfrm>
            <a:off x="7269480" y="5118358"/>
            <a:ext cx="3019740" cy="1739642"/>
          </a:xfrm>
          <a:prstGeom prst="rect">
            <a:avLst/>
          </a:prstGeom>
        </p:spPr>
      </p:pic>
    </p:spTree>
    <p:extLst>
      <p:ext uri="{BB962C8B-B14F-4D97-AF65-F5344CB8AC3E}">
        <p14:creationId xmlns:p14="http://schemas.microsoft.com/office/powerpoint/2010/main" val="663481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Vogelringen</a:t>
            </a:r>
          </a:p>
        </p:txBody>
      </p:sp>
      <p:sp>
        <p:nvSpPr>
          <p:cNvPr id="3" name="Tijdelijke aanduiding voor inhoud 2"/>
          <p:cNvSpPr>
            <a:spLocks noGrp="1"/>
          </p:cNvSpPr>
          <p:nvPr>
            <p:ph idx="1"/>
          </p:nvPr>
        </p:nvSpPr>
        <p:spPr/>
        <p:txBody>
          <a:bodyPr>
            <a:normAutofit/>
          </a:bodyPr>
          <a:lstStyle/>
          <a:p>
            <a:r>
              <a:rPr lang="nl-NL" u="sng" dirty="0"/>
              <a:t>Tijdelijke ring</a:t>
            </a:r>
            <a:r>
              <a:rPr lang="nl-NL" dirty="0"/>
              <a:t>= uit elkaar houden</a:t>
            </a:r>
          </a:p>
          <a:p>
            <a:endParaRPr lang="nl-NL" u="sng" dirty="0"/>
          </a:p>
          <a:p>
            <a:r>
              <a:rPr lang="nl-NL" u="sng" dirty="0"/>
              <a:t>Vaste ring </a:t>
            </a:r>
          </a:p>
          <a:p>
            <a:pPr>
              <a:buFont typeface="Wingdings" panose="05000000000000000000" pitchFamily="2" charset="2"/>
              <a:buChar char="v"/>
            </a:pPr>
            <a:r>
              <a:rPr lang="nl-NL" sz="2200" dirty="0"/>
              <a:t> de letters NL</a:t>
            </a:r>
          </a:p>
          <a:p>
            <a:pPr>
              <a:buFont typeface="Wingdings" panose="05000000000000000000" pitchFamily="2" charset="2"/>
              <a:buChar char="v"/>
            </a:pPr>
            <a:r>
              <a:rPr lang="nl-NL" sz="2200" dirty="0"/>
              <a:t>binnendiameter van de ring  (max. vastgestelde maat)</a:t>
            </a:r>
          </a:p>
          <a:p>
            <a:pPr>
              <a:buFont typeface="Wingdings" panose="05000000000000000000" pitchFamily="2" charset="2"/>
              <a:buChar char="v"/>
            </a:pPr>
            <a:r>
              <a:rPr lang="nl-NL" sz="2200" dirty="0"/>
              <a:t>jaartal waarin de ring is aangebracht (laatste 2 cijfers)</a:t>
            </a:r>
          </a:p>
          <a:p>
            <a:pPr>
              <a:buFont typeface="Wingdings" panose="05000000000000000000" pitchFamily="2" charset="2"/>
              <a:buChar char="v"/>
            </a:pPr>
            <a:r>
              <a:rPr lang="nl-NL" sz="2200" dirty="0"/>
              <a:t>voor elke ringmaat een uniek nummer:  bondscode van de uitgevende organisatie, kweeknummer en </a:t>
            </a:r>
            <a:r>
              <a:rPr lang="nl-NL" sz="2200" dirty="0" err="1"/>
              <a:t>volgnr</a:t>
            </a:r>
            <a:r>
              <a:rPr lang="nl-NL" sz="2200" dirty="0"/>
              <a:t>.</a:t>
            </a:r>
          </a:p>
          <a:p>
            <a:pPr>
              <a:buFontTx/>
              <a:buChar char="-"/>
            </a:pPr>
            <a:endParaRPr lang="nl-NL" u="sng" dirty="0"/>
          </a:p>
        </p:txBody>
      </p:sp>
      <p:pic>
        <p:nvPicPr>
          <p:cNvPr id="10242" name="Picture 2" descr="http://www.dierenverblijf.eu/images/plastic-ring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0177" y="1412776"/>
            <a:ext cx="1846211" cy="1800200"/>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2105536" y="6141196"/>
            <a:ext cx="5184576" cy="369332"/>
          </a:xfrm>
          <a:prstGeom prst="rect">
            <a:avLst/>
          </a:prstGeom>
        </p:spPr>
        <p:txBody>
          <a:bodyPr wrap="square">
            <a:spAutoFit/>
          </a:bodyPr>
          <a:lstStyle/>
          <a:p>
            <a:r>
              <a:rPr lang="nl-NL" dirty="0"/>
              <a:t>http://www.nbvv.nl/ringen/ringmaten.asp</a:t>
            </a:r>
          </a:p>
        </p:txBody>
      </p:sp>
      <p:pic>
        <p:nvPicPr>
          <p:cNvPr id="5122" name="Picture 2" descr="ringen kopie"/>
          <p:cNvPicPr>
            <a:picLocks noChangeAspect="1" noChangeArrowheads="1"/>
          </p:cNvPicPr>
          <p:nvPr/>
        </p:nvPicPr>
        <p:blipFill>
          <a:blip r:embed="rId3" cstate="print"/>
          <a:srcRect/>
          <a:stretch>
            <a:fillRect/>
          </a:stretch>
        </p:blipFill>
        <p:spPr bwMode="auto">
          <a:xfrm>
            <a:off x="8565860" y="5417840"/>
            <a:ext cx="2102141" cy="1440160"/>
          </a:xfrm>
          <a:prstGeom prst="rect">
            <a:avLst/>
          </a:prstGeom>
          <a:noFill/>
        </p:spPr>
      </p:pic>
    </p:spTree>
    <p:extLst>
      <p:ext uri="{BB962C8B-B14F-4D97-AF65-F5344CB8AC3E}">
        <p14:creationId xmlns:p14="http://schemas.microsoft.com/office/powerpoint/2010/main" val="4147635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Vogelringen</a:t>
            </a:r>
          </a:p>
        </p:txBody>
      </p:sp>
      <p:sp>
        <p:nvSpPr>
          <p:cNvPr id="3" name="Tijdelijke aanduiding voor inhoud 2"/>
          <p:cNvSpPr>
            <a:spLocks noGrp="1"/>
          </p:cNvSpPr>
          <p:nvPr>
            <p:ph idx="1"/>
          </p:nvPr>
        </p:nvSpPr>
        <p:spPr/>
        <p:txBody>
          <a:bodyPr>
            <a:normAutofit fontScale="92500" lnSpcReduction="20000"/>
          </a:bodyPr>
          <a:lstStyle/>
          <a:p>
            <a:pPr>
              <a:buNone/>
            </a:pPr>
            <a:r>
              <a:rPr lang="nl-NL" dirty="0"/>
              <a:t>Voorbeeld: NB 10 AB14 24</a:t>
            </a:r>
          </a:p>
          <a:p>
            <a:pPr marL="114300" indent="0">
              <a:buNone/>
            </a:pPr>
            <a:r>
              <a:rPr lang="nl-NL" dirty="0"/>
              <a:t>NB = vereniging       </a:t>
            </a:r>
          </a:p>
          <a:p>
            <a:pPr marL="114300" indent="0">
              <a:buNone/>
            </a:pPr>
            <a:r>
              <a:rPr lang="nl-NL" dirty="0"/>
              <a:t>10 = 2010    </a:t>
            </a:r>
          </a:p>
          <a:p>
            <a:pPr marL="114300" indent="0">
              <a:buNone/>
            </a:pPr>
            <a:r>
              <a:rPr lang="nl-NL" dirty="0"/>
              <a:t>AB14= kweeknummer    </a:t>
            </a:r>
          </a:p>
          <a:p>
            <a:pPr marL="114300" indent="0">
              <a:buNone/>
            </a:pPr>
            <a:r>
              <a:rPr lang="nl-NL" dirty="0"/>
              <a:t> 24 = volgnummer</a:t>
            </a:r>
          </a:p>
          <a:p>
            <a:endParaRPr lang="nl-NL" dirty="0"/>
          </a:p>
          <a:p>
            <a:pPr>
              <a:buFont typeface="Wingdings" panose="05000000000000000000" pitchFamily="2" charset="2"/>
              <a:buChar char="v"/>
            </a:pPr>
            <a:r>
              <a:rPr lang="nl-NL" dirty="0"/>
              <a:t> Bonden moeten door ministerie van EZ zijn erkend: o.a. Nederlandse Bond van Vogelliefhebbers (NB),      Parkieten sociëteit (PS)</a:t>
            </a:r>
          </a:p>
          <a:p>
            <a:endParaRPr lang="nl-NL" dirty="0"/>
          </a:p>
          <a:p>
            <a:pPr>
              <a:buFont typeface="Wingdings" panose="05000000000000000000" pitchFamily="2" charset="2"/>
              <a:buChar char="v"/>
            </a:pPr>
            <a:r>
              <a:rPr lang="nl-NL" dirty="0"/>
              <a:t> Ringen verplicht voor beschermde </a:t>
            </a:r>
            <a:r>
              <a:rPr lang="nl-NL" i="1" dirty="0"/>
              <a:t>inheemse</a:t>
            </a:r>
            <a:r>
              <a:rPr lang="nl-NL" dirty="0"/>
              <a:t> en beschermde </a:t>
            </a:r>
            <a:r>
              <a:rPr lang="nl-NL" i="1" dirty="0"/>
              <a:t>uitheemse</a:t>
            </a:r>
            <a:r>
              <a:rPr lang="nl-NL" dirty="0"/>
              <a:t> soorten.</a:t>
            </a:r>
          </a:p>
          <a:p>
            <a:endParaRPr lang="nl-NL" dirty="0"/>
          </a:p>
        </p:txBody>
      </p:sp>
      <p:pic>
        <p:nvPicPr>
          <p:cNvPr id="1026" name="Picture 2" descr="http://www.vogelvriendenhardenberg.nl/images/ringenfoto1.jpg"/>
          <p:cNvPicPr>
            <a:picLocks noChangeAspect="1" noChangeArrowheads="1"/>
          </p:cNvPicPr>
          <p:nvPr/>
        </p:nvPicPr>
        <p:blipFill>
          <a:blip r:embed="rId2" cstate="print"/>
          <a:srcRect/>
          <a:stretch>
            <a:fillRect/>
          </a:stretch>
        </p:blipFill>
        <p:spPr bwMode="auto">
          <a:xfrm>
            <a:off x="6384032" y="1700808"/>
            <a:ext cx="3733800" cy="1905000"/>
          </a:xfrm>
          <a:prstGeom prst="rect">
            <a:avLst/>
          </a:prstGeom>
          <a:noFill/>
        </p:spPr>
      </p:pic>
    </p:spTree>
    <p:extLst>
      <p:ext uri="{BB962C8B-B14F-4D97-AF65-F5344CB8AC3E}">
        <p14:creationId xmlns:p14="http://schemas.microsoft.com/office/powerpoint/2010/main" val="568420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Hanteren rechtsnavels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5876" y="1690688"/>
            <a:ext cx="4777924" cy="5007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Tijdelijke aanduiding voor inhoud 4"/>
          <p:cNvPicPr>
            <a:picLocks noGrp="1" noChangeAspect="1"/>
          </p:cNvPicPr>
          <p:nvPr>
            <p:ph idx="1"/>
          </p:nvPr>
        </p:nvPicPr>
        <p:blipFill rotWithShape="1">
          <a:blip r:embed="rId3"/>
          <a:srcRect l="52738" t="57878" r="31226" b="20643"/>
          <a:stretch/>
        </p:blipFill>
        <p:spPr>
          <a:xfrm>
            <a:off x="1120845" y="3511242"/>
            <a:ext cx="4231691" cy="3186710"/>
          </a:xfrm>
          <a:prstGeom prst="rect">
            <a:avLst/>
          </a:prstGeom>
        </p:spPr>
      </p:pic>
      <p:sp>
        <p:nvSpPr>
          <p:cNvPr id="4" name="Rechthoek 3"/>
          <p:cNvSpPr/>
          <p:nvPr/>
        </p:nvSpPr>
        <p:spPr>
          <a:xfrm>
            <a:off x="479876" y="1925131"/>
            <a:ext cx="6096000" cy="923330"/>
          </a:xfrm>
          <a:prstGeom prst="rect">
            <a:avLst/>
          </a:prstGeom>
        </p:spPr>
        <p:txBody>
          <a:bodyPr>
            <a:spAutoFit/>
          </a:bodyPr>
          <a:lstStyle/>
          <a:p>
            <a:r>
              <a:rPr lang="nl-NL" dirty="0">
                <a:latin typeface="Arial" panose="020B0604020202020204" pitchFamily="34" charset="0"/>
                <a:ea typeface="Times New Roman" panose="02020603050405020304" pitchFamily="18" charset="0"/>
                <a:cs typeface="Times New Roman" panose="02020603050405020304" pitchFamily="18" charset="0"/>
              </a:rPr>
              <a:t>Bij het hanteren van zaad-, vruchten- en insecten eters hebben we de handpalm geopend tijdens het hanteren, geef twee redenen waarom we dat doen</a:t>
            </a:r>
            <a:endParaRPr lang="nl-NL" dirty="0"/>
          </a:p>
        </p:txBody>
      </p:sp>
    </p:spTree>
    <p:extLst>
      <p:ext uri="{BB962C8B-B14F-4D97-AF65-F5344CB8AC3E}">
        <p14:creationId xmlns:p14="http://schemas.microsoft.com/office/powerpoint/2010/main" val="1526226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Hanteren kromsnavels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21" y="819750"/>
            <a:ext cx="5583113" cy="5851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Afbeelding 3"/>
          <p:cNvPicPr>
            <a:picLocks noChangeAspect="1"/>
          </p:cNvPicPr>
          <p:nvPr/>
        </p:nvPicPr>
        <p:blipFill rotWithShape="1">
          <a:blip r:embed="rId3"/>
          <a:srcRect l="45612" t="23900" r="33008" b="51452"/>
          <a:stretch/>
        </p:blipFill>
        <p:spPr>
          <a:xfrm>
            <a:off x="297502" y="3745301"/>
            <a:ext cx="4095482" cy="2654481"/>
          </a:xfrm>
          <a:prstGeom prst="rect">
            <a:avLst/>
          </a:prstGeom>
        </p:spPr>
      </p:pic>
      <p:sp>
        <p:nvSpPr>
          <p:cNvPr id="5" name="Rechthoek 4"/>
          <p:cNvSpPr/>
          <p:nvPr/>
        </p:nvSpPr>
        <p:spPr>
          <a:xfrm>
            <a:off x="592564" y="2809185"/>
            <a:ext cx="4987071" cy="369332"/>
          </a:xfrm>
          <a:prstGeom prst="rect">
            <a:avLst/>
          </a:prstGeom>
        </p:spPr>
        <p:txBody>
          <a:bodyPr wrap="none">
            <a:spAutoFit/>
          </a:bodyPr>
          <a:lstStyle/>
          <a:p>
            <a:r>
              <a:rPr lang="nl-NL" dirty="0">
                <a:hlinkClick r:id="rId4"/>
              </a:rPr>
              <a:t>https://www.youtube.com/watch?v=THFfmZuIUy8</a:t>
            </a:r>
            <a:r>
              <a:rPr lang="nl-NL" dirty="0"/>
              <a:t> </a:t>
            </a:r>
          </a:p>
        </p:txBody>
      </p:sp>
    </p:spTree>
    <p:extLst>
      <p:ext uri="{BB962C8B-B14F-4D97-AF65-F5344CB8AC3E}">
        <p14:creationId xmlns:p14="http://schemas.microsoft.com/office/powerpoint/2010/main" val="2732739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Hanteren</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1664" y="1628800"/>
            <a:ext cx="6063630" cy="4850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2074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Hanteren duif </a:t>
            </a:r>
          </a:p>
        </p:txBody>
      </p:sp>
      <p:pic>
        <p:nvPicPr>
          <p:cNvPr id="4" name="Tijdelijke aanduiding voor inhoud 3"/>
          <p:cNvPicPr>
            <a:picLocks noGrp="1" noChangeAspect="1"/>
          </p:cNvPicPr>
          <p:nvPr>
            <p:ph idx="1"/>
          </p:nvPr>
        </p:nvPicPr>
        <p:blipFill rotWithShape="1">
          <a:blip r:embed="rId2"/>
          <a:srcRect l="35134" t="34119" r="35912" b="10543"/>
          <a:stretch/>
        </p:blipFill>
        <p:spPr>
          <a:xfrm>
            <a:off x="4823460" y="102872"/>
            <a:ext cx="6286503" cy="6755128"/>
          </a:xfrm>
          <a:prstGeom prst="rect">
            <a:avLst/>
          </a:prstGeom>
        </p:spPr>
      </p:pic>
    </p:spTree>
    <p:extLst>
      <p:ext uri="{BB962C8B-B14F-4D97-AF65-F5344CB8AC3E}">
        <p14:creationId xmlns:p14="http://schemas.microsoft.com/office/powerpoint/2010/main" val="3973288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Hanteren/ fixeren kip</a:t>
            </a:r>
          </a:p>
        </p:txBody>
      </p:sp>
      <p:sp>
        <p:nvSpPr>
          <p:cNvPr id="3" name="Tijdelijke aanduiding voor inhoud 2"/>
          <p:cNvSpPr>
            <a:spLocks noGrp="1"/>
          </p:cNvSpPr>
          <p:nvPr>
            <p:ph idx="1"/>
          </p:nvPr>
        </p:nvSpPr>
        <p:spPr/>
        <p:txBody>
          <a:bodyPr/>
          <a:lstStyle/>
          <a:p>
            <a:r>
              <a:rPr lang="nl-NL" dirty="0">
                <a:hlinkClick r:id="rId2"/>
              </a:rPr>
              <a:t>https://www.youtube.com/watch?v=ACARbIuqn4Y</a:t>
            </a:r>
            <a:r>
              <a:rPr lang="nl-NL" dirty="0"/>
              <a:t> </a:t>
            </a:r>
          </a:p>
          <a:p>
            <a:r>
              <a:rPr lang="nl-NL" dirty="0">
                <a:hlinkClick r:id="rId3"/>
              </a:rPr>
              <a:t>https://www.youtube.com/watch?v=kTjaLC9JTaw</a:t>
            </a:r>
            <a:r>
              <a:rPr lang="nl-NL" dirty="0"/>
              <a:t> </a:t>
            </a:r>
          </a:p>
        </p:txBody>
      </p:sp>
    </p:spTree>
    <p:extLst>
      <p:ext uri="{BB962C8B-B14F-4D97-AF65-F5344CB8AC3E}">
        <p14:creationId xmlns:p14="http://schemas.microsoft.com/office/powerpoint/2010/main" val="3520609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Hanteren eend </a:t>
            </a:r>
          </a:p>
        </p:txBody>
      </p:sp>
      <p:sp>
        <p:nvSpPr>
          <p:cNvPr id="3" name="Tijdelijke aanduiding voor inhoud 2"/>
          <p:cNvSpPr>
            <a:spLocks noGrp="1"/>
          </p:cNvSpPr>
          <p:nvPr>
            <p:ph idx="1"/>
          </p:nvPr>
        </p:nvSpPr>
        <p:spPr/>
        <p:txBody>
          <a:bodyPr/>
          <a:lstStyle/>
          <a:p>
            <a:r>
              <a:rPr lang="nl-NL" dirty="0">
                <a:hlinkClick r:id="rId2"/>
              </a:rPr>
              <a:t>https://www.youtube.com/watch?v=UqSD3N_BH3Q</a:t>
            </a:r>
            <a:r>
              <a:rPr lang="nl-NL" dirty="0"/>
              <a:t> </a:t>
            </a:r>
          </a:p>
        </p:txBody>
      </p:sp>
    </p:spTree>
    <p:extLst>
      <p:ext uri="{BB962C8B-B14F-4D97-AF65-F5344CB8AC3E}">
        <p14:creationId xmlns:p14="http://schemas.microsoft.com/office/powerpoint/2010/main" val="3974328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Kortwieken en Leewieken</a:t>
            </a:r>
          </a:p>
        </p:txBody>
      </p:sp>
      <p:sp>
        <p:nvSpPr>
          <p:cNvPr id="3" name="Tijdelijke aanduiding voor inhoud 2"/>
          <p:cNvSpPr>
            <a:spLocks noGrp="1"/>
          </p:cNvSpPr>
          <p:nvPr>
            <p:ph idx="1"/>
          </p:nvPr>
        </p:nvSpPr>
        <p:spPr>
          <a:xfrm>
            <a:off x="1011937" y="1690688"/>
            <a:ext cx="7290055" cy="4464536"/>
          </a:xfrm>
        </p:spPr>
        <p:txBody>
          <a:bodyPr>
            <a:normAutofit fontScale="77500" lnSpcReduction="20000"/>
          </a:bodyPr>
          <a:lstStyle/>
          <a:p>
            <a:pPr>
              <a:buNone/>
            </a:pPr>
            <a:r>
              <a:rPr lang="nl-NL" sz="2200" u="sng" dirty="0"/>
              <a:t>Wetswijziging 2005</a:t>
            </a:r>
            <a:br>
              <a:rPr lang="nl-NL" sz="2200" u="sng" dirty="0"/>
            </a:br>
            <a:r>
              <a:rPr lang="nl-NL" sz="2200" dirty="0"/>
              <a:t>Sinds 1 september 2005 is het niet meer toegestaan vogels te leewieken (verwijderen van het laatste </a:t>
            </a:r>
            <a:r>
              <a:rPr lang="nl-NL" sz="2200" dirty="0" err="1"/>
              <a:t>vleugellid</a:t>
            </a:r>
            <a:r>
              <a:rPr lang="nl-NL" sz="2200" dirty="0"/>
              <a:t>), uitgezonderd vogels, die bestemd zijn om te worden gehouden in een niet-overdekte ruimte. Per 2018 volgt een algeheel verbod op leewieken. (</a:t>
            </a:r>
            <a:r>
              <a:rPr lang="nl-NL" sz="2200" u="sng" dirty="0"/>
              <a:t>Bron; Levende have</a:t>
            </a:r>
            <a:r>
              <a:rPr lang="nl-NL" sz="2200" dirty="0"/>
              <a:t>)</a:t>
            </a:r>
          </a:p>
          <a:p>
            <a:pPr>
              <a:buNone/>
            </a:pPr>
            <a:r>
              <a:rPr lang="nl-NL" sz="2200" u="sng" dirty="0"/>
              <a:t>Leewieken:</a:t>
            </a:r>
            <a:br>
              <a:rPr lang="nl-NL" sz="2200" u="sng" dirty="0"/>
            </a:br>
            <a:r>
              <a:rPr lang="nl-NL" sz="2200" dirty="0"/>
              <a:t>Leewieken is een lichamelijke ingreep, want hierbij wordt een middenhandsbeentje (met daaraan vast de slagpennen) geamputeerd. De duim, met daaraan drie slagpennen, blijft behouden. Dit is definitief en kan dus nooit meer aangroeien. De ingreep wordt uitgevoerd hij de zeer jonge vogel (tot drie weken). </a:t>
            </a:r>
            <a:endParaRPr lang="nl-NL" sz="2200" u="sng" dirty="0"/>
          </a:p>
          <a:p>
            <a:pPr>
              <a:buNone/>
            </a:pPr>
            <a:r>
              <a:rPr lang="nl-NL" sz="2200" u="sng" dirty="0"/>
              <a:t>Kortwieken</a:t>
            </a:r>
          </a:p>
          <a:p>
            <a:pPr>
              <a:buFontTx/>
              <a:buChar char="-"/>
            </a:pPr>
            <a:r>
              <a:rPr lang="nl-NL" sz="2200" dirty="0"/>
              <a:t>afknippen van een aantal slagpennen aan 1 vleugel (balans)</a:t>
            </a:r>
          </a:p>
          <a:p>
            <a:pPr>
              <a:buFontTx/>
              <a:buChar char="-"/>
            </a:pPr>
            <a:r>
              <a:rPr lang="nl-NL" sz="2200" dirty="0"/>
              <a:t>niet pijnlijk, pas op voor het leven</a:t>
            </a:r>
          </a:p>
          <a:p>
            <a:pPr>
              <a:buFontTx/>
              <a:buChar char="-"/>
            </a:pPr>
            <a:r>
              <a:rPr lang="nl-NL" sz="2200" dirty="0"/>
              <a:t>groeit weer aan na rui</a:t>
            </a:r>
          </a:p>
          <a:p>
            <a:pPr>
              <a:buFontTx/>
              <a:buChar char="-"/>
            </a:pPr>
            <a:r>
              <a:rPr lang="nl-NL" sz="2200" u="sng" dirty="0"/>
              <a:t>Filmpje kortwieken en leewieken:</a:t>
            </a:r>
          </a:p>
          <a:p>
            <a:pPr>
              <a:buFontTx/>
              <a:buChar char="-"/>
            </a:pPr>
            <a:r>
              <a:rPr lang="nl-NL" sz="2200" dirty="0">
                <a:hlinkClick r:id="rId2"/>
              </a:rPr>
              <a:t>https://www.youtube.com/watch?v=ybAXRPXK-eU</a:t>
            </a:r>
            <a:endParaRPr lang="nl-NL" sz="2200" dirty="0"/>
          </a:p>
          <a:p>
            <a:pPr>
              <a:buFontTx/>
              <a:buChar char="-"/>
            </a:pPr>
            <a:endParaRPr lang="nl-NL" dirty="0"/>
          </a:p>
        </p:txBody>
      </p:sp>
      <p:pic>
        <p:nvPicPr>
          <p:cNvPr id="1026" name="Picture 2" descr="Het is dus nuttig het aangroeien van de slagpennen regelmatig te controleren en aangegroeide veren tijdig in te korten."/>
          <p:cNvPicPr>
            <a:picLocks noChangeAspect="1" noChangeArrowheads="1"/>
          </p:cNvPicPr>
          <p:nvPr/>
        </p:nvPicPr>
        <p:blipFill>
          <a:blip r:embed="rId3"/>
          <a:srcRect/>
          <a:stretch>
            <a:fillRect/>
          </a:stretch>
        </p:blipFill>
        <p:spPr bwMode="auto">
          <a:xfrm>
            <a:off x="8040216" y="4509120"/>
            <a:ext cx="2435358" cy="2143116"/>
          </a:xfrm>
          <a:prstGeom prst="rect">
            <a:avLst/>
          </a:prstGeom>
          <a:noFill/>
        </p:spPr>
      </p:pic>
    </p:spTree>
    <p:extLst>
      <p:ext uri="{BB962C8B-B14F-4D97-AF65-F5344CB8AC3E}">
        <p14:creationId xmlns:p14="http://schemas.microsoft.com/office/powerpoint/2010/main" val="3575332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Nagels knippen</a:t>
            </a:r>
          </a:p>
        </p:txBody>
      </p:sp>
      <p:pic>
        <p:nvPicPr>
          <p:cNvPr id="6" name="Tijdelijke aanduiding voor inhoud 5"/>
          <p:cNvPicPr>
            <a:picLocks noGrp="1" noChangeAspect="1"/>
          </p:cNvPicPr>
          <p:nvPr>
            <p:ph idx="1"/>
          </p:nvPr>
        </p:nvPicPr>
        <p:blipFill>
          <a:blip r:embed="rId2"/>
          <a:stretch>
            <a:fillRect/>
          </a:stretch>
        </p:blipFill>
        <p:spPr>
          <a:xfrm>
            <a:off x="3431705" y="2420888"/>
            <a:ext cx="5428155" cy="4016834"/>
          </a:xfrm>
          <a:prstGeom prst="rect">
            <a:avLst/>
          </a:prstGeom>
        </p:spPr>
      </p:pic>
    </p:spTree>
    <p:extLst>
      <p:ext uri="{BB962C8B-B14F-4D97-AF65-F5344CB8AC3E}">
        <p14:creationId xmlns:p14="http://schemas.microsoft.com/office/powerpoint/2010/main" val="420609596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438</Words>
  <Application>Microsoft Office PowerPoint</Application>
  <PresentationFormat>Breedbeeld</PresentationFormat>
  <Paragraphs>54</Paragraphs>
  <Slides>12</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Calibri</vt:lpstr>
      <vt:lpstr>Calibri Light</vt:lpstr>
      <vt:lpstr>Wingdings</vt:lpstr>
      <vt:lpstr>Kantoorthema</vt:lpstr>
      <vt:lpstr>Vogel vangen en hanteren</vt:lpstr>
      <vt:lpstr>Hanteren rechtsnavels</vt:lpstr>
      <vt:lpstr>Hanteren kromsnavels</vt:lpstr>
      <vt:lpstr>Hanteren</vt:lpstr>
      <vt:lpstr>Hanteren duif </vt:lpstr>
      <vt:lpstr>Hanteren/ fixeren kip</vt:lpstr>
      <vt:lpstr>Hanteren eend </vt:lpstr>
      <vt:lpstr>Kortwieken en Leewieken</vt:lpstr>
      <vt:lpstr>Nagels knippen</vt:lpstr>
      <vt:lpstr>Voetring</vt:lpstr>
      <vt:lpstr>Vogelringen</vt:lpstr>
      <vt:lpstr>Vogelringen</vt:lpstr>
    </vt:vector>
  </TitlesOfParts>
  <Company>De Groene Welle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Vogel vangen en hanteren</dc:title>
  <dc:creator>laptop</dc:creator>
  <cp:lastModifiedBy>Cristel Dorenbusch</cp:lastModifiedBy>
  <cp:revision>6</cp:revision>
  <dcterms:created xsi:type="dcterms:W3CDTF">2017-09-21T08:20:51Z</dcterms:created>
  <dcterms:modified xsi:type="dcterms:W3CDTF">2023-01-30T13:24:33Z</dcterms:modified>
</cp:coreProperties>
</file>